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8" r:id="rId2"/>
    <p:sldId id="264" r:id="rId3"/>
    <p:sldId id="280" r:id="rId4"/>
    <p:sldId id="281" r:id="rId5"/>
    <p:sldId id="262" r:id="rId6"/>
    <p:sldId id="272" r:id="rId7"/>
    <p:sldId id="277" r:id="rId8"/>
    <p:sldId id="278" r:id="rId9"/>
    <p:sldId id="279" r:id="rId10"/>
    <p:sldId id="289" r:id="rId11"/>
    <p:sldId id="261" r:id="rId12"/>
    <p:sldId id="283" r:id="rId13"/>
    <p:sldId id="284" r:id="rId14"/>
    <p:sldId id="285" r:id="rId15"/>
    <p:sldId id="287" r:id="rId16"/>
    <p:sldId id="288" r:id="rId17"/>
    <p:sldId id="282" r:id="rId18"/>
    <p:sldId id="286" r:id="rId19"/>
    <p:sldId id="290" r:id="rId20"/>
    <p:sldId id="291" r:id="rId21"/>
    <p:sldId id="260" r:id="rId22"/>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E43"/>
    <a:srgbClr val="003E2F"/>
    <a:srgbClr val="FF0000"/>
    <a:srgbClr val="00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78" autoAdjust="0"/>
  </p:normalViewPr>
  <p:slideViewPr>
    <p:cSldViewPr>
      <p:cViewPr>
        <p:scale>
          <a:sx n="94" d="100"/>
          <a:sy n="94" d="100"/>
        </p:scale>
        <p:origin x="-148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6" d="100"/>
          <a:sy n="86" d="100"/>
        </p:scale>
        <p:origin x="-308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EB970F5-39DD-48B7-808F-8F17A09ADB6F}" type="slidenum">
              <a:rPr lang="en-US"/>
              <a:pPr/>
              <a:t>‹#›</a:t>
            </a:fld>
            <a:endParaRPr lang="en-US"/>
          </a:p>
        </p:txBody>
      </p:sp>
    </p:spTree>
    <p:extLst>
      <p:ext uri="{BB962C8B-B14F-4D97-AF65-F5344CB8AC3E}">
        <p14:creationId xmlns:p14="http://schemas.microsoft.com/office/powerpoint/2010/main" val="890324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A40DFCB-C578-44C9-8A79-DD4E5975AC3E}" type="slidenum">
              <a:rPr lang="en-US"/>
              <a:pPr/>
              <a:t>‹#›</a:t>
            </a:fld>
            <a:endParaRPr lang="en-US"/>
          </a:p>
        </p:txBody>
      </p:sp>
    </p:spTree>
    <p:extLst>
      <p:ext uri="{BB962C8B-B14F-4D97-AF65-F5344CB8AC3E}">
        <p14:creationId xmlns:p14="http://schemas.microsoft.com/office/powerpoint/2010/main" val="14550448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39C26-9018-4293-82C7-498194E6D289}" type="slidenum">
              <a:rPr lang="en-US"/>
              <a:pPr/>
              <a:t>1</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sz="800" dirty="0" smtClean="0">
                <a:latin typeface="Arial Narrow" pitchFamily="34" charset="0"/>
              </a:rPr>
              <a:t>To avoid style errors and/or inconsistencies, and also as a final backstop to assure coordinated messaging, Web Services holds final publishing authority. </a:t>
            </a:r>
            <a:endParaRPr lang="en-US" sz="800" dirty="0">
              <a:latin typeface="Arial Narrow"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386BC-72E0-4FAA-B248-52B4CE73DADE}" type="slidenum">
              <a:rPr lang="en-US"/>
              <a:pPr/>
              <a:t>11</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386BC-72E0-4FAA-B248-52B4CE73DADE}" type="slidenum">
              <a:rPr lang="en-US"/>
              <a:pPr/>
              <a:t>17</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18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386BC-72E0-4FAA-B248-52B4CE73DADE}" type="slidenum">
              <a:rPr lang="en-US"/>
              <a:pPr/>
              <a:t>19</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2B464-3217-4C45-A46B-E46E09CF4CBA}" type="slidenum">
              <a:rPr lang="en-US"/>
              <a:pPr/>
              <a:t>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20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dirty="0">
              <a:latin typeface="Arial Narrow"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AC9B52-6A5B-4BFB-8799-5E997640FEBC}" type="slidenum">
              <a:rPr lang="en-US"/>
              <a:pPr/>
              <a:t>21</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3A5C4-CE80-4514-B635-D69F68AB3505}" type="slidenum">
              <a:rPr lang="en-US"/>
              <a:pPr/>
              <a:t>3</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a:latin typeface="Arial Narrow"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3A5C4-CE80-4514-B635-D69F68AB3505}" type="slidenum">
              <a:rPr lang="en-US"/>
              <a:pPr/>
              <a:t>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a:latin typeface="Arial Narrow"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7</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sz="800" dirty="0" smtClean="0">
                <a:latin typeface="Arial Narrow" pitchFamily="34" charset="0"/>
              </a:rPr>
              <a:t>LINE OF SUCCESSION </a:t>
            </a:r>
          </a:p>
          <a:p>
            <a:r>
              <a:rPr lang="en-US" sz="800" dirty="0" smtClean="0">
                <a:latin typeface="Arial Narrow" pitchFamily="34" charset="0"/>
              </a:rPr>
              <a:t>This plan sets forth an order of succession, in coordination with the order set forth by the department to ensure that decision-making authority is uninterrupted during an event. </a:t>
            </a:r>
          </a:p>
          <a:p>
            <a:pPr marL="228600" indent="-228600">
              <a:buFont typeface="+mj-lt"/>
              <a:buAutoNum type="arabicPeriod"/>
            </a:pPr>
            <a:r>
              <a:rPr lang="en-US" sz="800" dirty="0" smtClean="0">
                <a:latin typeface="Arial Narrow" pitchFamily="34" charset="0"/>
              </a:rPr>
              <a:t>Assistant Director, Communication Services</a:t>
            </a:r>
          </a:p>
          <a:p>
            <a:pPr marL="228600" indent="-228600">
              <a:buFont typeface="+mj-lt"/>
              <a:buAutoNum type="arabicPeriod"/>
            </a:pPr>
            <a:endParaRPr lang="en-US" sz="800" dirty="0" smtClean="0">
              <a:latin typeface="Arial Narrow" pitchFamily="34" charset="0"/>
            </a:endParaRPr>
          </a:p>
          <a:p>
            <a:pPr marL="228600" indent="-228600">
              <a:buFont typeface="+mj-lt"/>
              <a:buAutoNum type="arabicPeriod"/>
            </a:pPr>
            <a:r>
              <a:rPr lang="en-US" sz="800" dirty="0" smtClean="0">
                <a:latin typeface="Arial Narrow" pitchFamily="34" charset="0"/>
              </a:rPr>
              <a:t>Public Affairs Manager</a:t>
            </a:r>
          </a:p>
          <a:p>
            <a:pPr marL="228600" indent="-228600">
              <a:buFont typeface="+mj-lt"/>
              <a:buAutoNum type="arabicPeriod"/>
            </a:pPr>
            <a:endParaRPr lang="en-US" sz="800" dirty="0" smtClean="0">
              <a:latin typeface="Arial Narrow" pitchFamily="34" charset="0"/>
            </a:endParaRPr>
          </a:p>
          <a:p>
            <a:pPr marL="228600" indent="-228600">
              <a:buFont typeface="+mj-lt"/>
              <a:buAutoNum type="arabicPeriod"/>
            </a:pPr>
            <a:r>
              <a:rPr lang="en-US" sz="800" dirty="0" smtClean="0">
                <a:latin typeface="Arial Narrow" pitchFamily="34" charset="0"/>
              </a:rPr>
              <a:t>Web Services Manager</a:t>
            </a:r>
          </a:p>
          <a:p>
            <a:pPr marL="228600" indent="-228600">
              <a:buFont typeface="+mj-lt"/>
              <a:buAutoNum type="arabicPeriod"/>
            </a:pPr>
            <a:endParaRPr lang="en-US" sz="800" dirty="0" smtClean="0">
              <a:latin typeface="Arial Narrow" pitchFamily="34" charset="0"/>
            </a:endParaRPr>
          </a:p>
          <a:p>
            <a:pPr marL="228600" indent="-228600">
              <a:buFont typeface="+mj-lt"/>
              <a:buAutoNum type="arabicPeriod"/>
            </a:pPr>
            <a:r>
              <a:rPr lang="en-US" sz="800" dirty="0" smtClean="0">
                <a:latin typeface="Arial Narrow" pitchFamily="34" charset="0"/>
              </a:rPr>
              <a:t>Hotline/Provider </a:t>
            </a:r>
            <a:endParaRPr lang="en-US" sz="800" dirty="0">
              <a:latin typeface="Arial Narrow"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sz="800">
              <a:latin typeface="Arial Narrow"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BD30-C2B5-4B26-94E0-EB6C4A8E90C3}" type="slidenum">
              <a:rPr lang="en-US"/>
              <a:pPr/>
              <a:t>9</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sz="800" dirty="0" smtClean="0">
                <a:latin typeface="Arial Narrow" pitchFamily="34" charset="0"/>
              </a:rPr>
              <a:t>To avoid style errors and/or inconsistencies, and also as a final backstop to assure coordinated messaging, Web Services holds final publishing authority. </a:t>
            </a:r>
            <a:endParaRPr lang="en-US" sz="800" dirty="0">
              <a:latin typeface="Arial Narrow"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CFA7DE-F943-486C-B2F9-36405612B6AA}" type="slidenum">
              <a:rPr lang="en-US"/>
              <a:pPr/>
              <a:t>‹#›</a:t>
            </a:fld>
            <a:endParaRPr lang="en-US"/>
          </a:p>
        </p:txBody>
      </p:sp>
    </p:spTree>
    <p:extLst>
      <p:ext uri="{BB962C8B-B14F-4D97-AF65-F5344CB8AC3E}">
        <p14:creationId xmlns:p14="http://schemas.microsoft.com/office/powerpoint/2010/main" val="178307677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3A0244-5764-49A1-8D76-57389F8C4F6C}" type="slidenum">
              <a:rPr lang="en-US"/>
              <a:pPr/>
              <a:t>‹#›</a:t>
            </a:fld>
            <a:endParaRPr lang="en-US"/>
          </a:p>
        </p:txBody>
      </p:sp>
    </p:spTree>
    <p:extLst>
      <p:ext uri="{BB962C8B-B14F-4D97-AF65-F5344CB8AC3E}">
        <p14:creationId xmlns:p14="http://schemas.microsoft.com/office/powerpoint/2010/main" val="275252963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1EF49F-861A-4212-84E2-E3AA26E68F4B}" type="slidenum">
              <a:rPr lang="en-US"/>
              <a:pPr/>
              <a:t>‹#›</a:t>
            </a:fld>
            <a:endParaRPr lang="en-US"/>
          </a:p>
        </p:txBody>
      </p:sp>
    </p:spTree>
    <p:extLst>
      <p:ext uri="{BB962C8B-B14F-4D97-AF65-F5344CB8AC3E}">
        <p14:creationId xmlns:p14="http://schemas.microsoft.com/office/powerpoint/2010/main" val="17988262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70ABD3-4990-402B-8217-94ECEF864C54}" type="slidenum">
              <a:rPr lang="en-US"/>
              <a:pPr/>
              <a:t>‹#›</a:t>
            </a:fld>
            <a:endParaRPr lang="en-US"/>
          </a:p>
        </p:txBody>
      </p:sp>
    </p:spTree>
    <p:extLst>
      <p:ext uri="{BB962C8B-B14F-4D97-AF65-F5344CB8AC3E}">
        <p14:creationId xmlns:p14="http://schemas.microsoft.com/office/powerpoint/2010/main" val="19616681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15368A-1003-43A4-B929-475184360EED}" type="slidenum">
              <a:rPr lang="en-US"/>
              <a:pPr/>
              <a:t>‹#›</a:t>
            </a:fld>
            <a:endParaRPr lang="en-US"/>
          </a:p>
        </p:txBody>
      </p:sp>
    </p:spTree>
    <p:extLst>
      <p:ext uri="{BB962C8B-B14F-4D97-AF65-F5344CB8AC3E}">
        <p14:creationId xmlns:p14="http://schemas.microsoft.com/office/powerpoint/2010/main" val="296229195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8097C0-6700-409B-8B1D-B37DEB33A11C}" type="slidenum">
              <a:rPr lang="en-US"/>
              <a:pPr/>
              <a:t>‹#›</a:t>
            </a:fld>
            <a:endParaRPr lang="en-US"/>
          </a:p>
        </p:txBody>
      </p:sp>
    </p:spTree>
    <p:extLst>
      <p:ext uri="{BB962C8B-B14F-4D97-AF65-F5344CB8AC3E}">
        <p14:creationId xmlns:p14="http://schemas.microsoft.com/office/powerpoint/2010/main" val="37481262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61CDBD7-F0F8-49DF-86A0-CD027CE2C0BC}" type="slidenum">
              <a:rPr lang="en-US"/>
              <a:pPr/>
              <a:t>‹#›</a:t>
            </a:fld>
            <a:endParaRPr lang="en-US"/>
          </a:p>
        </p:txBody>
      </p:sp>
    </p:spTree>
    <p:extLst>
      <p:ext uri="{BB962C8B-B14F-4D97-AF65-F5344CB8AC3E}">
        <p14:creationId xmlns:p14="http://schemas.microsoft.com/office/powerpoint/2010/main" val="346059305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CFECDF7-560E-4639-852B-B615562C44BD}" type="slidenum">
              <a:rPr lang="en-US"/>
              <a:pPr/>
              <a:t>‹#›</a:t>
            </a:fld>
            <a:endParaRPr lang="en-US"/>
          </a:p>
        </p:txBody>
      </p:sp>
    </p:spTree>
    <p:extLst>
      <p:ext uri="{BB962C8B-B14F-4D97-AF65-F5344CB8AC3E}">
        <p14:creationId xmlns:p14="http://schemas.microsoft.com/office/powerpoint/2010/main" val="267656508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94CCEC-C807-4649-969F-BFFBDACF606B}" type="slidenum">
              <a:rPr lang="en-US"/>
              <a:pPr/>
              <a:t>‹#›</a:t>
            </a:fld>
            <a:endParaRPr lang="en-US"/>
          </a:p>
        </p:txBody>
      </p:sp>
    </p:spTree>
    <p:extLst>
      <p:ext uri="{BB962C8B-B14F-4D97-AF65-F5344CB8AC3E}">
        <p14:creationId xmlns:p14="http://schemas.microsoft.com/office/powerpoint/2010/main" val="104963109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08E8FB-1A8C-455D-B818-3384F2424924}" type="slidenum">
              <a:rPr lang="en-US"/>
              <a:pPr/>
              <a:t>‹#›</a:t>
            </a:fld>
            <a:endParaRPr lang="en-US"/>
          </a:p>
        </p:txBody>
      </p:sp>
    </p:spTree>
    <p:extLst>
      <p:ext uri="{BB962C8B-B14F-4D97-AF65-F5344CB8AC3E}">
        <p14:creationId xmlns:p14="http://schemas.microsoft.com/office/powerpoint/2010/main" val="153558288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9EE354-DF1C-4D0C-95AF-13221DC572A3}" type="slidenum">
              <a:rPr lang="en-US"/>
              <a:pPr/>
              <a:t>‹#›</a:t>
            </a:fld>
            <a:endParaRPr lang="en-US"/>
          </a:p>
        </p:txBody>
      </p:sp>
    </p:spTree>
    <p:extLst>
      <p:ext uri="{BB962C8B-B14F-4D97-AF65-F5344CB8AC3E}">
        <p14:creationId xmlns:p14="http://schemas.microsoft.com/office/powerpoint/2010/main" val="97224777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7B36488-A703-4909-B3B2-39DBE9BA867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hyperlink" Target="http://www.lni.wa.gov/"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ppt_bg_sidebar1.jpg"/>
          <p:cNvPicPr>
            <a:picLocks noChangeAspect="1"/>
          </p:cNvPicPr>
          <p:nvPr/>
        </p:nvPicPr>
        <p:blipFill>
          <a:blip r:embed="rId3" cstate="print"/>
          <a:stretch>
            <a:fillRect/>
          </a:stretch>
        </p:blipFill>
        <p:spPr>
          <a:xfrm>
            <a:off x="1" y="4648200"/>
            <a:ext cx="9144000" cy="2209800"/>
          </a:xfrm>
          <a:prstGeom prst="rect">
            <a:avLst/>
          </a:prstGeom>
        </p:spPr>
      </p:pic>
      <p:sp>
        <p:nvSpPr>
          <p:cNvPr id="4109" name="Text Box 13"/>
          <p:cNvSpPr txBox="1">
            <a:spLocks noChangeArrowheads="1"/>
          </p:cNvSpPr>
          <p:nvPr/>
        </p:nvSpPr>
        <p:spPr bwMode="auto">
          <a:xfrm>
            <a:off x="838200" y="1752600"/>
            <a:ext cx="6400800" cy="222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latin typeface="Lucida Sans" pitchFamily="34" charset="0"/>
              </a:rPr>
              <a:t>Crisis Communications Plan</a:t>
            </a:r>
          </a:p>
          <a:p>
            <a:pPr>
              <a:lnSpc>
                <a:spcPct val="130000"/>
              </a:lnSpc>
              <a:spcBef>
                <a:spcPct val="50000"/>
              </a:spcBef>
            </a:pPr>
            <a:endParaRPr lang="en-US" sz="3600" dirty="0" smtClean="0">
              <a:latin typeface="Arial Narrow" pitchFamily="34" charset="0"/>
            </a:endParaRPr>
          </a:p>
          <a:p>
            <a:pPr>
              <a:lnSpc>
                <a:spcPct val="130000"/>
              </a:lnSpc>
              <a:spcBef>
                <a:spcPct val="50000"/>
              </a:spcBef>
            </a:pPr>
            <a:r>
              <a:rPr lang="en-US" sz="1800" dirty="0" smtClean="0">
                <a:solidFill>
                  <a:schemeClr val="accent3">
                    <a:lumMod val="50000"/>
                  </a:schemeClr>
                </a:solidFill>
                <a:latin typeface="Lucida Sans" pitchFamily="34" charset="0"/>
              </a:rPr>
              <a:t>Location, date</a:t>
            </a:r>
          </a:p>
        </p:txBody>
      </p:sp>
      <p:pic>
        <p:nvPicPr>
          <p:cNvPr id="12" name="Picture 14" descr="photo bar-color"/>
          <p:cNvPicPr>
            <a:picLocks noChangeAspect="1" noChangeArrowheads="1"/>
          </p:cNvPicPr>
          <p:nvPr/>
        </p:nvPicPr>
        <p:blipFill>
          <a:blip r:embed="rId4" cstate="print"/>
          <a:srcRect/>
          <a:stretch>
            <a:fillRect/>
          </a:stretch>
        </p:blipFill>
        <p:spPr bwMode="auto">
          <a:xfrm>
            <a:off x="4114800" y="5029200"/>
            <a:ext cx="4648200" cy="728702"/>
          </a:xfrm>
          <a:prstGeom prst="rect">
            <a:avLst/>
          </a:prstGeom>
          <a:noFill/>
          <a:ln w="9525">
            <a:noFill/>
            <a:miter lim="800000"/>
            <a:headEnd/>
            <a:tailEnd/>
          </a:ln>
        </p:spPr>
      </p:pic>
      <p:sp>
        <p:nvSpPr>
          <p:cNvPr id="13" name="Text Box 13"/>
          <p:cNvSpPr txBox="1">
            <a:spLocks noChangeArrowheads="1"/>
          </p:cNvSpPr>
          <p:nvPr/>
        </p:nvSpPr>
        <p:spPr bwMode="auto">
          <a:xfrm>
            <a:off x="4343400" y="6103590"/>
            <a:ext cx="4490720" cy="37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130000"/>
              </a:lnSpc>
              <a:spcBef>
                <a:spcPct val="50000"/>
              </a:spcBef>
            </a:pPr>
            <a:r>
              <a:rPr lang="en-US" sz="1600" dirty="0" smtClean="0">
                <a:solidFill>
                  <a:schemeClr val="bg1"/>
                </a:solidFill>
                <a:latin typeface="Lucida Sans" pitchFamily="34" charset="0"/>
              </a:rPr>
              <a:t>Presenter name, title</a:t>
            </a:r>
          </a:p>
        </p:txBody>
      </p:sp>
      <p:pic>
        <p:nvPicPr>
          <p:cNvPr id="18" name="Picture 30" descr="LnI_Logo_white"/>
          <p:cNvPicPr>
            <a:picLocks noChangeAspect="1" noChangeArrowheads="1"/>
          </p:cNvPicPr>
          <p:nvPr/>
        </p:nvPicPr>
        <p:blipFill>
          <a:blip r:embed="rId5" cstate="print"/>
          <a:srcRect/>
          <a:stretch>
            <a:fillRect/>
          </a:stretch>
        </p:blipFill>
        <p:spPr bwMode="auto">
          <a:xfrm>
            <a:off x="533400" y="5105400"/>
            <a:ext cx="2595563" cy="563563"/>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381000" y="1897063"/>
            <a:ext cx="8382000" cy="2261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solidFill>
                  <a:schemeClr val="bg2"/>
                </a:solidFill>
                <a:latin typeface="Lucida Sans" pitchFamily="34" charset="0"/>
              </a:rPr>
              <a:t>Office of Information Assistance / Hotline / Web Customer Support teams are available. During a crisis or an emergency, these teams are less critical for immediate crisis communication functions but will be required for ongoing support for events that last more than two days. In general their function will remain to:</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400" dirty="0" smtClean="0">
                <a:latin typeface="Lucida Sans" pitchFamily="34" charset="0"/>
              </a:rPr>
              <a:t> Respond to public inquiries for their individual stakeholders.</a:t>
            </a:r>
            <a:endParaRPr lang="en-US" sz="1400" dirty="0">
              <a:latin typeface="Lucida Sans" pitchFamily="34" charset="0"/>
            </a:endParaRPr>
          </a:p>
          <a:p>
            <a:pPr>
              <a:lnSpc>
                <a:spcPct val="150000"/>
              </a:lnSpc>
              <a:buFontTx/>
              <a:buChar char="•"/>
            </a:pPr>
            <a:endParaRPr lang="en-US" sz="16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duotone>
              <a:schemeClr val="bg2">
                <a:shade val="45000"/>
                <a:satMod val="135000"/>
              </a:schemeClr>
              <a:prstClr val="white"/>
            </a:duotone>
          </a:blip>
          <a:srcRect b="27430"/>
          <a:stretch>
            <a:fillRect/>
          </a:stretch>
        </p:blipFill>
        <p:spPr bwMode="auto">
          <a:xfrm>
            <a:off x="7924800" y="228600"/>
            <a:ext cx="962025" cy="655660"/>
          </a:xfrm>
          <a:prstGeom prst="rect">
            <a:avLst/>
          </a:prstGeom>
          <a:noFill/>
          <a:ln>
            <a:noFill/>
          </a:ln>
        </p:spPr>
      </p:pic>
      <p:sp>
        <p:nvSpPr>
          <p:cNvPr id="7"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Roles &amp; Responsibilities</a:t>
            </a:r>
          </a:p>
          <a:p>
            <a:pPr>
              <a:lnSpc>
                <a:spcPct val="80000"/>
              </a:lnSpc>
              <a:spcBef>
                <a:spcPct val="50000"/>
              </a:spcBef>
            </a:pPr>
            <a:r>
              <a:rPr lang="en-US" sz="2000" dirty="0" smtClean="0">
                <a:latin typeface="Lucida Sans" pitchFamily="34" charset="0"/>
              </a:rPr>
              <a:t>Communication Services</a:t>
            </a:r>
            <a:endParaRPr lang="en-US" sz="2000" dirty="0">
              <a:latin typeface="Lucida Sans" pitchFamily="34" charset="0"/>
            </a:endParaRPr>
          </a:p>
        </p:txBody>
      </p:sp>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2895600" y="2895600"/>
            <a:ext cx="3362325" cy="3810000"/>
          </a:xfrm>
          <a:prstGeom prst="rect">
            <a:avLst/>
          </a:prstGeom>
          <a:noFill/>
          <a:ln w="9525">
            <a:noFill/>
            <a:miter lim="800000"/>
            <a:headEnd/>
            <a:tailEnd/>
          </a:ln>
        </p:spPr>
      </p:pic>
      <p:pic>
        <p:nvPicPr>
          <p:cNvPr id="10" name="Picture 9" descr="ppt_bg_sidebar1.jpg"/>
          <p:cNvPicPr>
            <a:picLocks noChangeAspect="1"/>
          </p:cNvPicPr>
          <p:nvPr/>
        </p:nvPicPr>
        <p:blipFill>
          <a:blip r:embed="rId4" cstate="print"/>
          <a:stretch>
            <a:fillRect/>
          </a:stretch>
        </p:blipFill>
        <p:spPr>
          <a:xfrm>
            <a:off x="6161435" y="0"/>
            <a:ext cx="2982565" cy="6858000"/>
          </a:xfrm>
          <a:prstGeom prst="rect">
            <a:avLst/>
          </a:prstGeom>
        </p:spPr>
      </p:pic>
      <p:sp>
        <p:nvSpPr>
          <p:cNvPr id="7180" name="Text Box 12"/>
          <p:cNvSpPr txBox="1">
            <a:spLocks noChangeArrowheads="1"/>
          </p:cNvSpPr>
          <p:nvPr/>
        </p:nvSpPr>
        <p:spPr bwMode="auto">
          <a:xfrm>
            <a:off x="228600" y="1752600"/>
            <a:ext cx="7010400" cy="66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solidFill>
                  <a:schemeClr val="accent1">
                    <a:lumMod val="50000"/>
                  </a:schemeClr>
                </a:solidFill>
                <a:latin typeface="Lucida Sans" pitchFamily="34" charset="0"/>
              </a:rPr>
              <a:t>Communication Plan</a:t>
            </a:r>
            <a:endParaRPr lang="en-US" sz="3200" dirty="0">
              <a:solidFill>
                <a:schemeClr val="accent1">
                  <a:lumMod val="50000"/>
                </a:schemeClr>
              </a:solidFill>
              <a:latin typeface="Lucida Sans" pitchFamily="34" charset="0"/>
            </a:endParaRPr>
          </a:p>
        </p:txBody>
      </p:sp>
      <p:pic>
        <p:nvPicPr>
          <p:cNvPr id="12" name="Picture 30" descr="LnI_Logo_white"/>
          <p:cNvPicPr>
            <a:picLocks noChangeAspect="1" noChangeArrowheads="1"/>
          </p:cNvPicPr>
          <p:nvPr/>
        </p:nvPicPr>
        <p:blipFill>
          <a:blip r:embed="rId5" cstate="print"/>
          <a:srcRect/>
          <a:stretch>
            <a:fillRect/>
          </a:stretch>
        </p:blipFill>
        <p:spPr bwMode="auto">
          <a:xfrm>
            <a:off x="6858000" y="6169739"/>
            <a:ext cx="1828800" cy="397079"/>
          </a:xfrm>
          <a:prstGeom prst="rect">
            <a:avLst/>
          </a:prstGeom>
          <a:noFill/>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Plan</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Goals and strategy</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unexpected critical events, agency communications will follow the following goals:</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Open communication practices, emphasizing:</a:t>
            </a:r>
          </a:p>
          <a:p>
            <a:pPr lvl="1">
              <a:lnSpc>
                <a:spcPct val="150000"/>
              </a:lnSpc>
              <a:buFontTx/>
              <a:buChar char="•"/>
            </a:pPr>
            <a:r>
              <a:rPr lang="en-US" sz="1400" dirty="0" smtClean="0">
                <a:latin typeface="Lucida Sans" pitchFamily="34" charset="0"/>
              </a:rPr>
              <a:t> Welfare of affected parties (customers, businesses, providers, employees, general public).</a:t>
            </a:r>
          </a:p>
          <a:p>
            <a:pPr lvl="1">
              <a:lnSpc>
                <a:spcPct val="150000"/>
              </a:lnSpc>
              <a:buFontTx/>
              <a:buChar char="•"/>
            </a:pPr>
            <a:r>
              <a:rPr lang="en-US" sz="1400" dirty="0" smtClean="0">
                <a:latin typeface="Lucida Sans" pitchFamily="34" charset="0"/>
              </a:rPr>
              <a:t> Expression of regret/concern for any affected constituencies.</a:t>
            </a:r>
          </a:p>
          <a:p>
            <a:pPr lvl="1">
              <a:lnSpc>
                <a:spcPct val="150000"/>
              </a:lnSpc>
              <a:buFontTx/>
              <a:buChar char="•"/>
            </a:pPr>
            <a:r>
              <a:rPr lang="en-US" sz="1400" dirty="0" smtClean="0">
                <a:latin typeface="Lucida Sans" pitchFamily="34" charset="0"/>
              </a:rPr>
              <a:t> Commitment to be accountable and pro-actively search for solutions.</a:t>
            </a:r>
          </a:p>
          <a:p>
            <a:pPr lvl="1">
              <a:lnSpc>
                <a:spcPct val="150000"/>
              </a:lnSpc>
              <a:buFontTx/>
              <a:buChar char="•"/>
            </a:pPr>
            <a:r>
              <a:rPr lang="en-US" sz="1400" dirty="0" smtClean="0">
                <a:latin typeface="Lucida Sans" pitchFamily="34" charset="0"/>
              </a:rPr>
              <a:t> Commitment to additional communication/follow-up.</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Healthy communication environment that offers information exchange, rapid response &amp; additional resources.</a:t>
            </a: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Protect agency confidential information but not withhold truthful clarifying statements.</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8153400" y="228600"/>
            <a:ext cx="766763" cy="868853"/>
          </a:xfrm>
          <a:prstGeom prst="rect">
            <a:avLst/>
          </a:prstGeom>
          <a:noFill/>
          <a:ln w="9525">
            <a:noFill/>
            <a:miter lim="800000"/>
            <a:headEnd/>
            <a:tailEnd/>
          </a:ln>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Plan</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Goals and strategy</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unexpected critical events, agency communications will follow the following goals:</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400" dirty="0" smtClean="0">
                <a:latin typeface="Lucida Sans" pitchFamily="34" charset="0"/>
              </a:rPr>
              <a:t> Inform Governor’s office, other key agencies of current status.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Identify and make known key personnel to respond to inquiries; assure these individuals:</a:t>
            </a:r>
          </a:p>
          <a:p>
            <a:pPr lvl="1">
              <a:lnSpc>
                <a:spcPct val="150000"/>
              </a:lnSpc>
              <a:buFontTx/>
              <a:buChar char="•"/>
            </a:pPr>
            <a:r>
              <a:rPr lang="en-US" sz="1400" dirty="0" smtClean="0">
                <a:latin typeface="Lucida Sans" pitchFamily="34" charset="0"/>
              </a:rPr>
              <a:t> Are kept up to date.</a:t>
            </a:r>
          </a:p>
          <a:p>
            <a:pPr lvl="1">
              <a:lnSpc>
                <a:spcPct val="150000"/>
              </a:lnSpc>
              <a:buFontTx/>
              <a:buChar char="•"/>
            </a:pPr>
            <a:r>
              <a:rPr lang="en-US" sz="1400" dirty="0" smtClean="0">
                <a:latin typeface="Lucida Sans" pitchFamily="34" charset="0"/>
              </a:rPr>
              <a:t> Coordinate messaging among them.</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Make clear which agency facilities and/or systems are affected in all communications. </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Provide valid estimates, when possible, of degree of capacity (50%, 60%, etc.) and when full capacity is expected to be restored. </a:t>
            </a: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8153400" y="228600"/>
            <a:ext cx="766763" cy="868853"/>
          </a:xfrm>
          <a:prstGeom prst="rect">
            <a:avLst/>
          </a:prstGeom>
          <a:noFill/>
          <a:ln w="9525">
            <a:noFill/>
            <a:miter lim="800000"/>
            <a:headEnd/>
            <a:tailEnd/>
          </a:ln>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Plan</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Goals and strategy</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346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unexpected critical events, agency communications will follow the following goals:</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Commit to making available follow-up report and/or findings post-event.</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Thank all constituencies, including media, for their cooperation and assistance, emphasizing partnership among all for maximum positive outcomes. </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Indicate where information is coming from:</a:t>
            </a:r>
          </a:p>
          <a:p>
            <a:pPr lvl="1">
              <a:lnSpc>
                <a:spcPct val="150000"/>
              </a:lnSpc>
              <a:buFontTx/>
              <a:buChar char="•"/>
            </a:pPr>
            <a:r>
              <a:rPr lang="en-US" sz="1400" dirty="0" smtClean="0">
                <a:latin typeface="Lucida Sans" pitchFamily="34" charset="0"/>
              </a:rPr>
              <a:t> What office/department.</a:t>
            </a:r>
          </a:p>
          <a:p>
            <a:pPr lvl="1">
              <a:lnSpc>
                <a:spcPct val="150000"/>
              </a:lnSpc>
              <a:buFontTx/>
              <a:buChar char="•"/>
            </a:pPr>
            <a:r>
              <a:rPr lang="en-US" sz="1400" dirty="0" smtClean="0">
                <a:latin typeface="Lucida Sans" pitchFamily="34" charset="0"/>
              </a:rPr>
              <a:t> Identify communications center location.</a:t>
            </a: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8153400" y="228600"/>
            <a:ext cx="766763" cy="868853"/>
          </a:xfrm>
          <a:prstGeom prst="rect">
            <a:avLst/>
          </a:prstGeom>
          <a:noFill/>
          <a:ln w="9525">
            <a:noFill/>
            <a:miter lim="800000"/>
            <a:headEnd/>
            <a:tailEnd/>
          </a:ln>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Plan</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External communication channels</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unexpected critical events, agency communications will leverage these channels:</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Public website:</a:t>
            </a:r>
          </a:p>
          <a:p>
            <a:pPr lvl="1">
              <a:lnSpc>
                <a:spcPct val="150000"/>
              </a:lnSpc>
              <a:buFontTx/>
              <a:buChar char="•"/>
            </a:pPr>
            <a:r>
              <a:rPr lang="en-US" sz="1400" dirty="0" smtClean="0">
                <a:latin typeface="Lucida Sans" pitchFamily="34" charset="0"/>
              </a:rPr>
              <a:t> Home page messaging.</a:t>
            </a:r>
          </a:p>
          <a:p>
            <a:pPr lvl="1">
              <a:lnSpc>
                <a:spcPct val="150000"/>
              </a:lnSpc>
              <a:buFontTx/>
              <a:buChar char="•"/>
            </a:pPr>
            <a:r>
              <a:rPr lang="en-US" sz="1400" dirty="0" smtClean="0">
                <a:latin typeface="Lucida Sans" pitchFamily="34" charset="0"/>
              </a:rPr>
              <a:t> Key page-specific messaging (major points of entry other than homepage).</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Press releases.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Holding statements / scripts for customer service personnel answering phones.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LISTSERV announcement(s).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Building status phone line.</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8153400" y="228600"/>
            <a:ext cx="766763" cy="868853"/>
          </a:xfrm>
          <a:prstGeom prst="rect">
            <a:avLst/>
          </a:prstGeom>
          <a:noFill/>
          <a:ln w="9525">
            <a:noFill/>
            <a:miter lim="800000"/>
            <a:headEnd/>
            <a:tailEnd/>
          </a:ln>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Plan</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Internal communication channels</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unexpected critical events, agency communications will leverage these channels:</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Intranet home page</a:t>
            </a:r>
          </a:p>
          <a:p>
            <a:pPr lvl="1">
              <a:lnSpc>
                <a:spcPct val="150000"/>
              </a:lnSpc>
              <a:buFontTx/>
              <a:buChar char="•"/>
            </a:pPr>
            <a:r>
              <a:rPr lang="en-US" sz="1400" dirty="0" smtClean="0">
                <a:latin typeface="Lucida Sans" pitchFamily="34" charset="0"/>
              </a:rPr>
              <a:t> Banner announcement</a:t>
            </a:r>
          </a:p>
          <a:p>
            <a:pPr lvl="1">
              <a:lnSpc>
                <a:spcPct val="150000"/>
              </a:lnSpc>
              <a:buFontTx/>
              <a:buChar char="•"/>
            </a:pPr>
            <a:r>
              <a:rPr lang="en-US" sz="1400" dirty="0" smtClean="0">
                <a:latin typeface="Lucida Sans" pitchFamily="34" charset="0"/>
              </a:rPr>
              <a:t> News stories in L&amp;I News, Tumwater News, others as appropriate.</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Building status phone line.</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Conference call(s) with department managers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Cascading messages among departments/teams, led by managers and supervisors.</a:t>
            </a: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8153400" y="228600"/>
            <a:ext cx="766763" cy="868853"/>
          </a:xfrm>
          <a:prstGeom prst="rect">
            <a:avLst/>
          </a:prstGeom>
          <a:noFill/>
          <a:ln w="9525">
            <a:noFill/>
            <a:miter lim="800000"/>
            <a:headEnd/>
            <a:tailEnd/>
          </a:ln>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pt_bg_sidebar1.jpg"/>
          <p:cNvPicPr>
            <a:picLocks noChangeAspect="1"/>
          </p:cNvPicPr>
          <p:nvPr/>
        </p:nvPicPr>
        <p:blipFill>
          <a:blip r:embed="rId3" cstate="print"/>
          <a:stretch>
            <a:fillRect/>
          </a:stretch>
        </p:blipFill>
        <p:spPr>
          <a:xfrm>
            <a:off x="6161435" y="0"/>
            <a:ext cx="2982565" cy="6858000"/>
          </a:xfrm>
          <a:prstGeom prst="rect">
            <a:avLst/>
          </a:prstGeom>
        </p:spPr>
      </p:pic>
      <p:sp>
        <p:nvSpPr>
          <p:cNvPr id="7180" name="Text Box 12"/>
          <p:cNvSpPr txBox="1">
            <a:spLocks noChangeArrowheads="1"/>
          </p:cNvSpPr>
          <p:nvPr/>
        </p:nvSpPr>
        <p:spPr bwMode="auto">
          <a:xfrm>
            <a:off x="228600" y="1752600"/>
            <a:ext cx="7010400" cy="66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solidFill>
                  <a:schemeClr val="accent1">
                    <a:lumMod val="50000"/>
                  </a:schemeClr>
                </a:solidFill>
                <a:latin typeface="Lucida Sans" pitchFamily="34" charset="0"/>
              </a:rPr>
              <a:t>Continuity</a:t>
            </a:r>
            <a:endParaRPr lang="en-US" sz="3200" dirty="0">
              <a:solidFill>
                <a:schemeClr val="accent1">
                  <a:lumMod val="50000"/>
                </a:schemeClr>
              </a:solidFill>
              <a:latin typeface="Lucida Sans" pitchFamily="34" charset="0"/>
            </a:endParaRPr>
          </a:p>
        </p:txBody>
      </p:sp>
      <p:pic>
        <p:nvPicPr>
          <p:cNvPr id="11" name="Picture 30" descr="LnI_Logo_white"/>
          <p:cNvPicPr>
            <a:picLocks noChangeAspect="1" noChangeArrowheads="1"/>
          </p:cNvPicPr>
          <p:nvPr/>
        </p:nvPicPr>
        <p:blipFill>
          <a:blip r:embed="rId4" cstate="print"/>
          <a:srcRect/>
          <a:stretch>
            <a:fillRect/>
          </a:stretch>
        </p:blipFill>
        <p:spPr bwMode="auto">
          <a:xfrm>
            <a:off x="6858000" y="6169739"/>
            <a:ext cx="1828800" cy="397079"/>
          </a:xfrm>
          <a:prstGeom prst="rect">
            <a:avLst/>
          </a:prstGeom>
          <a:noFill/>
        </p:spPr>
      </p:pic>
      <p:pic>
        <p:nvPicPr>
          <p:cNvPr id="13" name="Picture 12" descr="heart_monitor_drawing_gray.jpg"/>
          <p:cNvPicPr>
            <a:picLocks noChangeAspect="1"/>
          </p:cNvPicPr>
          <p:nvPr/>
        </p:nvPicPr>
        <p:blipFill>
          <a:blip r:embed="rId5" cstate="print"/>
          <a:srcRect r="3297"/>
          <a:stretch>
            <a:fillRect/>
          </a:stretch>
        </p:blipFill>
        <p:spPr>
          <a:xfrm>
            <a:off x="1219200" y="3200400"/>
            <a:ext cx="3352800" cy="2667000"/>
          </a:xfrm>
          <a:prstGeom prst="rect">
            <a:avLst/>
          </a:prstGeom>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Continuity</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Communication actions</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unexpected critical events, agency continuity will be maintained.</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A designated emergency response team will call into a pre-set teleconference line at 5:10 a.m. to have a conversation with the Director. Representatives from the following departments will participate: Facilities, State Patrol, Internal Safety &amp; Health, Public Affairs, Voice &amp; Video, Town Center 3, Field Services, Operations, Administrative Services.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During emergent crisis events, the Communications office will update the building status line by 5:30 a.m. with the appropriate information regarding headquarters and any known information about other agency facilities. </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Employees will call into 800-377-7013 to obtain operational work status.</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9" name="Picture 8" descr="heart_monitor_drawing_gray.jpg"/>
          <p:cNvPicPr>
            <a:picLocks noChangeAspect="1"/>
          </p:cNvPicPr>
          <p:nvPr/>
        </p:nvPicPr>
        <p:blipFill>
          <a:blip r:embed="rId4" cstate="print"/>
          <a:srcRect r="3297"/>
          <a:stretch>
            <a:fillRect/>
          </a:stretch>
        </p:blipFill>
        <p:spPr>
          <a:xfrm>
            <a:off x="7696200" y="228600"/>
            <a:ext cx="1149531" cy="914400"/>
          </a:xfrm>
          <a:prstGeom prst="rect">
            <a:avLst/>
          </a:prstGeom>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pt_bg_sidebar1.jpg"/>
          <p:cNvPicPr>
            <a:picLocks noChangeAspect="1"/>
          </p:cNvPicPr>
          <p:nvPr/>
        </p:nvPicPr>
        <p:blipFill>
          <a:blip r:embed="rId3" cstate="print"/>
          <a:stretch>
            <a:fillRect/>
          </a:stretch>
        </p:blipFill>
        <p:spPr>
          <a:xfrm>
            <a:off x="6161435" y="0"/>
            <a:ext cx="2982565" cy="6858000"/>
          </a:xfrm>
          <a:prstGeom prst="rect">
            <a:avLst/>
          </a:prstGeom>
        </p:spPr>
      </p:pic>
      <p:sp>
        <p:nvSpPr>
          <p:cNvPr id="7180" name="Text Box 12"/>
          <p:cNvSpPr txBox="1">
            <a:spLocks noChangeArrowheads="1"/>
          </p:cNvSpPr>
          <p:nvPr/>
        </p:nvSpPr>
        <p:spPr bwMode="auto">
          <a:xfrm>
            <a:off x="228600" y="1752600"/>
            <a:ext cx="7010400" cy="66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solidFill>
                  <a:schemeClr val="accent1">
                    <a:lumMod val="50000"/>
                  </a:schemeClr>
                </a:solidFill>
                <a:latin typeface="Lucida Sans" pitchFamily="34" charset="0"/>
              </a:rPr>
              <a:t>Post-Event</a:t>
            </a:r>
            <a:endParaRPr lang="en-US" sz="3200" dirty="0">
              <a:solidFill>
                <a:schemeClr val="accent1">
                  <a:lumMod val="50000"/>
                </a:schemeClr>
              </a:solidFill>
              <a:latin typeface="Lucida Sans" pitchFamily="34" charset="0"/>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3226244"/>
            <a:ext cx="4419600" cy="3115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0" descr="LnI_Logo_white"/>
          <p:cNvPicPr>
            <a:picLocks noChangeAspect="1" noChangeArrowheads="1"/>
          </p:cNvPicPr>
          <p:nvPr/>
        </p:nvPicPr>
        <p:blipFill>
          <a:blip r:embed="rId5" cstate="print"/>
          <a:srcRect/>
          <a:stretch>
            <a:fillRect/>
          </a:stretch>
        </p:blipFill>
        <p:spPr bwMode="auto">
          <a:xfrm>
            <a:off x="6858000" y="6169739"/>
            <a:ext cx="1828800" cy="397079"/>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pt_bg_sidebar1.jpg"/>
          <p:cNvPicPr>
            <a:picLocks noChangeAspect="1"/>
          </p:cNvPicPr>
          <p:nvPr/>
        </p:nvPicPr>
        <p:blipFill>
          <a:blip r:embed="rId3" cstate="print"/>
          <a:stretch>
            <a:fillRect/>
          </a:stretch>
        </p:blipFill>
        <p:spPr>
          <a:xfrm>
            <a:off x="6161435" y="0"/>
            <a:ext cx="2982565" cy="6858000"/>
          </a:xfrm>
          <a:prstGeom prst="rect">
            <a:avLst/>
          </a:prstGeom>
        </p:spPr>
      </p:pic>
      <p:sp>
        <p:nvSpPr>
          <p:cNvPr id="10243" name="Text Box 3"/>
          <p:cNvSpPr txBox="1">
            <a:spLocks noChangeArrowheads="1"/>
          </p:cNvSpPr>
          <p:nvPr/>
        </p:nvSpPr>
        <p:spPr bwMode="auto">
          <a:xfrm>
            <a:off x="228600" y="1752600"/>
            <a:ext cx="7010400" cy="66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solidFill>
                  <a:schemeClr val="accent1">
                    <a:lumMod val="50000"/>
                  </a:schemeClr>
                </a:solidFill>
                <a:latin typeface="Lucida Sans" pitchFamily="34" charset="0"/>
              </a:rPr>
              <a:t>Overview</a:t>
            </a:r>
            <a:endParaRPr lang="en-US" sz="3200" dirty="0">
              <a:solidFill>
                <a:schemeClr val="accent1">
                  <a:lumMod val="50000"/>
                </a:schemeClr>
              </a:solidFill>
              <a:latin typeface="Lucida Sans" pitchFamily="34" charset="0"/>
            </a:endParaRPr>
          </a:p>
        </p:txBody>
      </p:sp>
      <p:sp>
        <p:nvSpPr>
          <p:cNvPr id="7" name="Text Box 3"/>
          <p:cNvSpPr txBox="1">
            <a:spLocks noChangeArrowheads="1"/>
          </p:cNvSpPr>
          <p:nvPr/>
        </p:nvSpPr>
        <p:spPr bwMode="auto">
          <a:xfrm>
            <a:off x="6400800" y="1960364"/>
            <a:ext cx="2514600" cy="2470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30000"/>
              </a:lnSpc>
              <a:spcBef>
                <a:spcPct val="50000"/>
              </a:spcBef>
            </a:pPr>
            <a:r>
              <a:rPr lang="en-US" sz="1600" dirty="0" smtClean="0">
                <a:solidFill>
                  <a:schemeClr val="bg1"/>
                </a:solidFill>
                <a:latin typeface="Lucida Sans" pitchFamily="34" charset="0"/>
              </a:rPr>
              <a:t>Scenarios</a:t>
            </a:r>
          </a:p>
          <a:p>
            <a:pPr>
              <a:lnSpc>
                <a:spcPct val="130000"/>
              </a:lnSpc>
              <a:spcBef>
                <a:spcPct val="50000"/>
              </a:spcBef>
            </a:pPr>
            <a:r>
              <a:rPr lang="en-US" sz="1600" dirty="0" smtClean="0">
                <a:solidFill>
                  <a:schemeClr val="bg1"/>
                </a:solidFill>
                <a:latin typeface="Lucida Sans" pitchFamily="34" charset="0"/>
              </a:rPr>
              <a:t>Roles &amp; Responsibilities</a:t>
            </a:r>
          </a:p>
          <a:p>
            <a:pPr>
              <a:lnSpc>
                <a:spcPct val="130000"/>
              </a:lnSpc>
              <a:spcBef>
                <a:spcPct val="50000"/>
              </a:spcBef>
            </a:pPr>
            <a:r>
              <a:rPr lang="en-US" sz="1600" dirty="0" smtClean="0">
                <a:solidFill>
                  <a:schemeClr val="bg1"/>
                </a:solidFill>
                <a:latin typeface="Lucida Sans" pitchFamily="34" charset="0"/>
              </a:rPr>
              <a:t>Communication Plan</a:t>
            </a:r>
          </a:p>
          <a:p>
            <a:pPr>
              <a:lnSpc>
                <a:spcPct val="130000"/>
              </a:lnSpc>
              <a:spcBef>
                <a:spcPct val="50000"/>
              </a:spcBef>
            </a:pPr>
            <a:r>
              <a:rPr lang="en-US" sz="1600" dirty="0" smtClean="0">
                <a:solidFill>
                  <a:schemeClr val="bg1"/>
                </a:solidFill>
                <a:latin typeface="Lucida Sans" pitchFamily="34" charset="0"/>
              </a:rPr>
              <a:t>Continuity</a:t>
            </a:r>
          </a:p>
          <a:p>
            <a:pPr>
              <a:lnSpc>
                <a:spcPct val="130000"/>
              </a:lnSpc>
              <a:spcBef>
                <a:spcPct val="50000"/>
              </a:spcBef>
            </a:pPr>
            <a:r>
              <a:rPr lang="en-US" sz="1600" dirty="0" smtClean="0">
                <a:solidFill>
                  <a:schemeClr val="bg1"/>
                </a:solidFill>
                <a:latin typeface="Lucida Sans" pitchFamily="34" charset="0"/>
              </a:rPr>
              <a:t>Post-Event</a:t>
            </a:r>
            <a:endParaRPr lang="en-US" sz="1600" dirty="0">
              <a:solidFill>
                <a:schemeClr val="bg1"/>
              </a:solidFill>
              <a:latin typeface="Lucida Sans" pitchFamily="34" charset="0"/>
            </a:endParaRPr>
          </a:p>
        </p:txBody>
      </p:sp>
      <p:pic>
        <p:nvPicPr>
          <p:cNvPr id="11" name="Picture 30" descr="LnI_Logo_white"/>
          <p:cNvPicPr>
            <a:picLocks noChangeAspect="1" noChangeArrowheads="1"/>
          </p:cNvPicPr>
          <p:nvPr/>
        </p:nvPicPr>
        <p:blipFill>
          <a:blip r:embed="rId4" cstate="print"/>
          <a:srcRect/>
          <a:stretch>
            <a:fillRect/>
          </a:stretch>
        </p:blipFill>
        <p:spPr bwMode="auto">
          <a:xfrm>
            <a:off x="6858000" y="6169739"/>
            <a:ext cx="1828800" cy="397079"/>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Post-Event</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Follow-up communication tasks</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5344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After a crisis or unexpected critical events, the agency will:</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Create a report of event and major findings resulting from the event.</a:t>
            </a:r>
          </a:p>
          <a:p>
            <a:pPr lvl="1">
              <a:lnSpc>
                <a:spcPct val="150000"/>
              </a:lnSpc>
            </a:pPr>
            <a:r>
              <a:rPr lang="en-US" sz="1400" dirty="0" smtClean="0">
                <a:latin typeface="Lucida Sans" pitchFamily="34" charset="0"/>
              </a:rPr>
              <a:t> (Assistant Director of Communications, Communications Project Manager)</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Distribute / make available the report findings to key constituencies.</a:t>
            </a:r>
          </a:p>
          <a:p>
            <a:pPr lvl="1">
              <a:lnSpc>
                <a:spcPct val="150000"/>
              </a:lnSpc>
            </a:pPr>
            <a:r>
              <a:rPr lang="en-US" sz="1400" dirty="0" smtClean="0">
                <a:latin typeface="Lucida Sans" pitchFamily="34" charset="0"/>
              </a:rPr>
              <a:t> (Public Affairs, Web Services)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Feature outreach activities toward affected stakeholders on public website, possibly in press releases, if warranted. </a:t>
            </a:r>
          </a:p>
          <a:p>
            <a:pPr lvl="1">
              <a:lnSpc>
                <a:spcPct val="150000"/>
              </a:lnSpc>
            </a:pPr>
            <a:r>
              <a:rPr lang="en-US" sz="1400" dirty="0" smtClean="0">
                <a:latin typeface="Lucida Sans" pitchFamily="34" charset="0"/>
              </a:rPr>
              <a:t> (Public Affairs, Web Services)</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327014"/>
            <a:ext cx="886809" cy="62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228600" y="1752600"/>
            <a:ext cx="7010400" cy="735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600" dirty="0">
                <a:solidFill>
                  <a:schemeClr val="accent1">
                    <a:lumMod val="50000"/>
                  </a:schemeClr>
                </a:solidFill>
                <a:latin typeface="Lucida Sans" pitchFamily="34" charset="0"/>
              </a:rPr>
              <a:t>Thank you</a:t>
            </a:r>
          </a:p>
        </p:txBody>
      </p:sp>
      <p:sp>
        <p:nvSpPr>
          <p:cNvPr id="6151" name="Text Box 7"/>
          <p:cNvSpPr txBox="1">
            <a:spLocks noChangeArrowheads="1"/>
          </p:cNvSpPr>
          <p:nvPr/>
        </p:nvSpPr>
        <p:spPr bwMode="auto">
          <a:xfrm>
            <a:off x="381000" y="6343218"/>
            <a:ext cx="6096000"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900" dirty="0" smtClean="0">
                <a:solidFill>
                  <a:schemeClr val="bg1">
                    <a:lumMod val="50000"/>
                  </a:schemeClr>
                </a:solidFill>
                <a:latin typeface="Arial Narrow" pitchFamily="34" charset="0"/>
              </a:rPr>
              <a:t>State of Washington Department of Labor &amp; Industries      </a:t>
            </a:r>
            <a:r>
              <a:rPr lang="en-US" sz="900" dirty="0" smtClean="0">
                <a:solidFill>
                  <a:schemeClr val="bg1">
                    <a:lumMod val="50000"/>
                  </a:schemeClr>
                </a:solidFill>
                <a:latin typeface="Arial Narrow" pitchFamily="34" charset="0"/>
                <a:hlinkClick r:id="rId3"/>
              </a:rPr>
              <a:t>www.lni.wa.gov</a:t>
            </a:r>
            <a:r>
              <a:rPr lang="en-US" sz="900" dirty="0" smtClean="0">
                <a:solidFill>
                  <a:schemeClr val="bg1">
                    <a:lumMod val="50000"/>
                  </a:schemeClr>
                </a:solidFill>
                <a:latin typeface="Arial Narrow" pitchFamily="34" charset="0"/>
              </a:rPr>
              <a:t>     7273 Linderson Way SW, Tumwater, </a:t>
            </a:r>
            <a:r>
              <a:rPr lang="en-US" sz="900" dirty="0">
                <a:solidFill>
                  <a:schemeClr val="bg1">
                    <a:lumMod val="50000"/>
                  </a:schemeClr>
                </a:solidFill>
                <a:latin typeface="Arial Narrow" pitchFamily="34" charset="0"/>
              </a:rPr>
              <a:t>WA 98501     </a:t>
            </a:r>
            <a:r>
              <a:rPr lang="en-US" sz="900" dirty="0" smtClean="0">
                <a:solidFill>
                  <a:schemeClr val="bg1">
                    <a:lumMod val="50000"/>
                  </a:schemeClr>
                </a:solidFill>
                <a:latin typeface="Arial Narrow" pitchFamily="34" charset="0"/>
              </a:rPr>
              <a:t>360-902-5800</a:t>
            </a:r>
            <a:endParaRPr lang="en-US" sz="900" dirty="0">
              <a:solidFill>
                <a:schemeClr val="bg1">
                  <a:lumMod val="50000"/>
                </a:schemeClr>
              </a:solidFill>
            </a:endParaRPr>
          </a:p>
          <a:p>
            <a:pPr>
              <a:spcBef>
                <a:spcPct val="50000"/>
              </a:spcBef>
            </a:pPr>
            <a:endParaRPr lang="en-US" sz="900" dirty="0"/>
          </a:p>
        </p:txBody>
      </p:sp>
      <p:pic>
        <p:nvPicPr>
          <p:cNvPr id="7" name="Picture 19" descr="LnI_Logo_2-color-RGB"/>
          <p:cNvPicPr>
            <a:picLocks noChangeAspect="1" noChangeArrowheads="1"/>
          </p:cNvPicPr>
          <p:nvPr/>
        </p:nvPicPr>
        <p:blipFill>
          <a:blip r:embed="rId4" cstate="print"/>
          <a:srcRect/>
          <a:stretch>
            <a:fillRect/>
          </a:stretch>
        </p:blipFill>
        <p:spPr bwMode="auto">
          <a:xfrm>
            <a:off x="6858000" y="6172200"/>
            <a:ext cx="1822450" cy="39535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ppt_bg_sidebar1.jpg"/>
          <p:cNvPicPr>
            <a:picLocks noChangeAspect="1"/>
          </p:cNvPicPr>
          <p:nvPr/>
        </p:nvPicPr>
        <p:blipFill>
          <a:blip r:embed="rId3" cstate="print"/>
          <a:stretch>
            <a:fillRect/>
          </a:stretch>
        </p:blipFill>
        <p:spPr>
          <a:xfrm>
            <a:off x="6161435" y="0"/>
            <a:ext cx="2982565" cy="6858000"/>
          </a:xfrm>
          <a:prstGeom prst="rect">
            <a:avLst/>
          </a:prstGeom>
        </p:spPr>
      </p:pic>
      <p:pic>
        <p:nvPicPr>
          <p:cNvPr id="8" name="Picture 2"/>
          <p:cNvPicPr>
            <a:picLocks noChangeAspect="1" noChangeArrowheads="1"/>
          </p:cNvPicPr>
          <p:nvPr/>
        </p:nvPicPr>
        <p:blipFill>
          <a:blip r:embed="rId4" cstate="print"/>
          <a:srcRect/>
          <a:stretch>
            <a:fillRect/>
          </a:stretch>
        </p:blipFill>
        <p:spPr bwMode="auto">
          <a:xfrm>
            <a:off x="647700" y="3124200"/>
            <a:ext cx="2476500" cy="3118138"/>
          </a:xfrm>
          <a:prstGeom prst="rect">
            <a:avLst/>
          </a:prstGeom>
          <a:noFill/>
          <a:ln w="9525">
            <a:noFill/>
            <a:miter lim="800000"/>
            <a:headEnd/>
            <a:tailEnd/>
          </a:ln>
        </p:spPr>
      </p:pic>
      <p:sp>
        <p:nvSpPr>
          <p:cNvPr id="8195" name="Text Box 3"/>
          <p:cNvSpPr txBox="1">
            <a:spLocks noChangeArrowheads="1"/>
          </p:cNvSpPr>
          <p:nvPr/>
        </p:nvSpPr>
        <p:spPr bwMode="auto">
          <a:xfrm>
            <a:off x="228600" y="1752600"/>
            <a:ext cx="7010400" cy="66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solidFill>
                  <a:schemeClr val="accent1">
                    <a:lumMod val="50000"/>
                  </a:schemeClr>
                </a:solidFill>
                <a:latin typeface="Lucida Sans" pitchFamily="34" charset="0"/>
              </a:rPr>
              <a:t>Scenarios</a:t>
            </a:r>
            <a:endParaRPr lang="en-US" sz="3200" dirty="0">
              <a:solidFill>
                <a:schemeClr val="accent1">
                  <a:lumMod val="50000"/>
                </a:schemeClr>
              </a:solidFill>
              <a:latin typeface="Lucida Sans" pitchFamily="34" charset="0"/>
            </a:endParaRPr>
          </a:p>
        </p:txBody>
      </p:sp>
      <p:pic>
        <p:nvPicPr>
          <p:cNvPr id="13" name="Picture 30" descr="LnI_Logo_white"/>
          <p:cNvPicPr>
            <a:picLocks noChangeAspect="1" noChangeArrowheads="1"/>
          </p:cNvPicPr>
          <p:nvPr/>
        </p:nvPicPr>
        <p:blipFill>
          <a:blip r:embed="rId5" cstate="print"/>
          <a:srcRect/>
          <a:stretch>
            <a:fillRect/>
          </a:stretch>
        </p:blipFill>
        <p:spPr bwMode="auto">
          <a:xfrm>
            <a:off x="6858000" y="6169739"/>
            <a:ext cx="1828800" cy="397079"/>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Crisis Communications</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Scenarios</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3820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solidFill>
                  <a:schemeClr val="bg2"/>
                </a:solidFill>
                <a:latin typeface="Lucida Sans" pitchFamily="34" charset="0"/>
              </a:rPr>
              <a:t>Crisis communications will become necessary in the event of:</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400" dirty="0" smtClean="0">
                <a:latin typeface="Lucida Sans" pitchFamily="34" charset="0"/>
              </a:rPr>
              <a:t> Severe weather outage.</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Natural disaster. </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Prolonged system failure (affecting quarterly filings, provider/business payments/invoicing, benefit payments).</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Terrorist attack / security threat that could disrupt services.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Work stoppage / strike.</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8153400" y="304799"/>
            <a:ext cx="685800" cy="86348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pt_bg_sidebar1.jpg"/>
          <p:cNvPicPr>
            <a:picLocks noChangeAspect="1"/>
          </p:cNvPicPr>
          <p:nvPr/>
        </p:nvPicPr>
        <p:blipFill>
          <a:blip r:embed="rId3" cstate="print"/>
          <a:stretch>
            <a:fillRect/>
          </a:stretch>
        </p:blipFill>
        <p:spPr>
          <a:xfrm>
            <a:off x="6161435" y="0"/>
            <a:ext cx="2982565" cy="6858000"/>
          </a:xfrm>
          <a:prstGeom prst="rect">
            <a:avLst/>
          </a:prstGeom>
        </p:spPr>
      </p:pic>
      <p:sp>
        <p:nvSpPr>
          <p:cNvPr id="8195" name="Text Box 3"/>
          <p:cNvSpPr txBox="1">
            <a:spLocks noChangeArrowheads="1"/>
          </p:cNvSpPr>
          <p:nvPr/>
        </p:nvSpPr>
        <p:spPr bwMode="auto">
          <a:xfrm>
            <a:off x="228600" y="1752600"/>
            <a:ext cx="7010400" cy="1303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0"/>
              </a:spcBef>
            </a:pPr>
            <a:r>
              <a:rPr lang="en-US" sz="3200" dirty="0" smtClean="0">
                <a:solidFill>
                  <a:schemeClr val="accent1">
                    <a:lumMod val="50000"/>
                  </a:schemeClr>
                </a:solidFill>
                <a:latin typeface="Lucida Sans" pitchFamily="34" charset="0"/>
              </a:rPr>
              <a:t>Communication</a:t>
            </a:r>
            <a:br>
              <a:rPr lang="en-US" sz="3200" dirty="0" smtClean="0">
                <a:solidFill>
                  <a:schemeClr val="accent1">
                    <a:lumMod val="50000"/>
                  </a:schemeClr>
                </a:solidFill>
                <a:latin typeface="Lucida Sans" pitchFamily="34" charset="0"/>
              </a:rPr>
            </a:br>
            <a:r>
              <a:rPr lang="en-US" sz="3200" dirty="0" smtClean="0">
                <a:solidFill>
                  <a:schemeClr val="accent1">
                    <a:lumMod val="50000"/>
                  </a:schemeClr>
                </a:solidFill>
                <a:latin typeface="Lucida Sans" pitchFamily="34" charset="0"/>
              </a:rPr>
              <a:t>Roles &amp; Responsibilities</a:t>
            </a:r>
            <a:endParaRPr lang="en-US" sz="3200" dirty="0">
              <a:solidFill>
                <a:schemeClr val="accent1">
                  <a:lumMod val="50000"/>
                </a:schemeClr>
              </a:solidFill>
              <a:latin typeface="Lucida Sans" pitchFamily="34" charset="0"/>
            </a:endParaRPr>
          </a:p>
        </p:txBody>
      </p:sp>
      <p:pic>
        <p:nvPicPr>
          <p:cNvPr id="2050" name="Picture 2"/>
          <p:cNvPicPr>
            <a:picLocks noChangeAspect="1" noChangeArrowheads="1"/>
          </p:cNvPicPr>
          <p:nvPr/>
        </p:nvPicPr>
        <p:blipFill>
          <a:blip r:embed="rId4" cstate="print">
            <a:duotone>
              <a:schemeClr val="accent3">
                <a:shade val="45000"/>
                <a:satMod val="135000"/>
              </a:schemeClr>
              <a:prstClr val="white"/>
            </a:duotone>
          </a:blip>
          <a:srcRect b="27430"/>
          <a:stretch>
            <a:fillRect/>
          </a:stretch>
        </p:blipFill>
        <p:spPr bwMode="auto">
          <a:xfrm>
            <a:off x="685800" y="3657600"/>
            <a:ext cx="4695825" cy="3200400"/>
          </a:xfrm>
          <a:prstGeom prst="rect">
            <a:avLst/>
          </a:prstGeom>
          <a:noFill/>
          <a:ln>
            <a:noFill/>
          </a:ln>
        </p:spPr>
      </p:pic>
      <p:pic>
        <p:nvPicPr>
          <p:cNvPr id="11" name="Picture 30" descr="LnI_Logo_white"/>
          <p:cNvPicPr>
            <a:picLocks noChangeAspect="1" noChangeArrowheads="1"/>
          </p:cNvPicPr>
          <p:nvPr/>
        </p:nvPicPr>
        <p:blipFill>
          <a:blip r:embed="rId5" cstate="print"/>
          <a:srcRect/>
          <a:stretch>
            <a:fillRect/>
          </a:stretch>
        </p:blipFill>
        <p:spPr bwMode="auto">
          <a:xfrm>
            <a:off x="6858000" y="6169739"/>
            <a:ext cx="1828800" cy="397079"/>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Roles &amp; Responsibilities</a:t>
            </a:r>
            <a:endParaRPr lang="en-US" sz="2800" dirty="0">
              <a:solidFill>
                <a:schemeClr val="accent1">
                  <a:lumMod val="50000"/>
                </a:schemeClr>
              </a:solidFill>
              <a:latin typeface="Lucida Sans" pitchFamily="34" charset="0"/>
            </a:endParaRPr>
          </a:p>
          <a:p>
            <a:pPr>
              <a:lnSpc>
                <a:spcPct val="80000"/>
              </a:lnSpc>
              <a:spcBef>
                <a:spcPct val="50000"/>
              </a:spcBef>
            </a:pPr>
            <a:r>
              <a:rPr lang="en-US" sz="2000" dirty="0" smtClean="0">
                <a:latin typeface="Lucida Sans" pitchFamily="34" charset="0"/>
              </a:rPr>
              <a:t>Communication Services</a:t>
            </a:r>
            <a:endParaRPr lang="en-US" sz="2000" dirty="0">
              <a:latin typeface="Lucida Sans" pitchFamily="34" charset="0"/>
            </a:endParaRPr>
          </a:p>
        </p:txBody>
      </p:sp>
      <p:sp>
        <p:nvSpPr>
          <p:cNvPr id="18439" name="Text Box 7"/>
          <p:cNvSpPr txBox="1">
            <a:spLocks noChangeArrowheads="1"/>
          </p:cNvSpPr>
          <p:nvPr/>
        </p:nvSpPr>
        <p:spPr bwMode="auto">
          <a:xfrm>
            <a:off x="381000" y="1897063"/>
            <a:ext cx="83820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solidFill>
                  <a:schemeClr val="bg2"/>
                </a:solidFill>
                <a:latin typeface="Lucida Sans" pitchFamily="34" charset="0"/>
              </a:rPr>
              <a:t>Communication Services is responsible for all internal and external agency communications. During a crisis or an emergency, Communication roles and responsibilities are divided among three main groups and one secondary group:</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Assistant Director for Communications’ office.</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Public Affairs.</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Web Services.</a:t>
            </a:r>
          </a:p>
          <a:p>
            <a:pPr>
              <a:lnSpc>
                <a:spcPct val="150000"/>
              </a:lnSpc>
              <a:buFontTx/>
              <a:buChar char="•"/>
            </a:pPr>
            <a:endParaRPr lang="en-US" sz="1400" dirty="0" smtClean="0">
              <a:latin typeface="Lucida Sans" pitchFamily="34" charset="0"/>
            </a:endParaRPr>
          </a:p>
          <a:p>
            <a:pPr>
              <a:lnSpc>
                <a:spcPct val="150000"/>
              </a:lnSpc>
              <a:buFontTx/>
              <a:buChar char="•"/>
            </a:pPr>
            <a:r>
              <a:rPr lang="en-US" sz="1400" dirty="0" smtClean="0">
                <a:latin typeface="Lucida Sans" pitchFamily="34" charset="0"/>
              </a:rPr>
              <a:t> (Secondary level) Office of Information Assistance / Hotline / Web Customer Support.</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5" name="Picture 2"/>
          <p:cNvPicPr>
            <a:picLocks noChangeAspect="1" noChangeArrowheads="1"/>
          </p:cNvPicPr>
          <p:nvPr/>
        </p:nvPicPr>
        <p:blipFill>
          <a:blip r:embed="rId4" cstate="print">
            <a:duotone>
              <a:schemeClr val="bg2">
                <a:shade val="45000"/>
                <a:satMod val="135000"/>
              </a:schemeClr>
              <a:prstClr val="white"/>
            </a:duotone>
          </a:blip>
          <a:srcRect b="27430"/>
          <a:stretch>
            <a:fillRect/>
          </a:stretch>
        </p:blipFill>
        <p:spPr bwMode="auto">
          <a:xfrm>
            <a:off x="7924800" y="228600"/>
            <a:ext cx="962025" cy="655660"/>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381000" y="1897063"/>
            <a:ext cx="8382000"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solidFill>
                  <a:schemeClr val="bg2"/>
                </a:solidFill>
                <a:latin typeface="Lucida Sans" pitchFamily="34" charset="0"/>
              </a:rPr>
              <a:t>During a crisis or an emergency, The Assistant Director for Communication Services will provide:</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Strategic communications leadership.</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Final decision-making on all messaging.</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Media spokesperson duties, backed up by head of Public Affairs.</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Line of succession management (in the event of a major crisis event):</a:t>
            </a:r>
          </a:p>
          <a:p>
            <a:pPr lvl="1">
              <a:lnSpc>
                <a:spcPct val="150000"/>
              </a:lnSpc>
              <a:buFontTx/>
              <a:buChar char="•"/>
            </a:pPr>
            <a:r>
              <a:rPr lang="en-US" sz="1400" dirty="0">
                <a:latin typeface="Lucida Sans" pitchFamily="34" charset="0"/>
              </a:rPr>
              <a:t> </a:t>
            </a:r>
            <a:r>
              <a:rPr lang="en-US" sz="1400" dirty="0" smtClean="0">
                <a:latin typeface="Lucida Sans" pitchFamily="34" charset="0"/>
              </a:rPr>
              <a:t>Governor’s office.</a:t>
            </a:r>
          </a:p>
          <a:p>
            <a:pPr lvl="1">
              <a:lnSpc>
                <a:spcPct val="150000"/>
              </a:lnSpc>
              <a:buFontTx/>
              <a:buChar char="•"/>
            </a:pPr>
            <a:r>
              <a:rPr lang="en-US" sz="1400" dirty="0">
                <a:latin typeface="Lucida Sans" pitchFamily="34" charset="0"/>
              </a:rPr>
              <a:t> </a:t>
            </a:r>
            <a:r>
              <a:rPr lang="en-US" sz="1400" dirty="0" smtClean="0">
                <a:latin typeface="Lucida Sans" pitchFamily="34" charset="0"/>
              </a:rPr>
              <a:t>Other agencies.</a:t>
            </a:r>
          </a:p>
          <a:p>
            <a:pPr lvl="1">
              <a:lnSpc>
                <a:spcPct val="150000"/>
              </a:lnSpc>
              <a:buFontTx/>
              <a:buChar char="•"/>
            </a:pPr>
            <a:r>
              <a:rPr lang="en-US" sz="1400" dirty="0">
                <a:latin typeface="Lucida Sans" pitchFamily="34" charset="0"/>
              </a:rPr>
              <a:t> </a:t>
            </a:r>
            <a:r>
              <a:rPr lang="en-US" sz="1400" dirty="0" smtClean="0">
                <a:latin typeface="Lucida Sans" pitchFamily="34" charset="0"/>
              </a:rPr>
              <a:t>Agency departments.</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5" name="Picture 2"/>
          <p:cNvPicPr>
            <a:picLocks noChangeAspect="1" noChangeArrowheads="1"/>
          </p:cNvPicPr>
          <p:nvPr/>
        </p:nvPicPr>
        <p:blipFill>
          <a:blip r:embed="rId4" cstate="print">
            <a:duotone>
              <a:schemeClr val="bg2">
                <a:shade val="45000"/>
                <a:satMod val="135000"/>
              </a:schemeClr>
              <a:prstClr val="white"/>
            </a:duotone>
          </a:blip>
          <a:srcRect b="27430"/>
          <a:stretch>
            <a:fillRect/>
          </a:stretch>
        </p:blipFill>
        <p:spPr bwMode="auto">
          <a:xfrm>
            <a:off x="7924800" y="228600"/>
            <a:ext cx="962025" cy="655660"/>
          </a:xfrm>
          <a:prstGeom prst="rect">
            <a:avLst/>
          </a:prstGeom>
          <a:noFill/>
          <a:ln>
            <a:noFill/>
          </a:ln>
        </p:spPr>
      </p:pic>
      <p:sp>
        <p:nvSpPr>
          <p:cNvPr id="6"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Roles &amp; Responsibilities</a:t>
            </a:r>
          </a:p>
          <a:p>
            <a:pPr>
              <a:lnSpc>
                <a:spcPct val="80000"/>
              </a:lnSpc>
              <a:spcBef>
                <a:spcPct val="50000"/>
              </a:spcBef>
            </a:pPr>
            <a:r>
              <a:rPr lang="en-US" sz="2000" dirty="0" smtClean="0">
                <a:latin typeface="Lucida Sans" pitchFamily="34" charset="0"/>
              </a:rPr>
              <a:t>Communication Services</a:t>
            </a:r>
            <a:endParaRPr lang="en-US" sz="2000" dirty="0">
              <a:latin typeface="Lucida Sans" pitchFamily="34" charset="0"/>
            </a:endParaRPr>
          </a:p>
        </p:txBody>
      </p:sp>
    </p:spTree>
    <p:extLst>
      <p:ext uri="{BB962C8B-B14F-4D97-AF65-F5344CB8AC3E}">
        <p14:creationId xmlns:p14="http://schemas.microsoft.com/office/powerpoint/2010/main" val="71837584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381000" y="1897063"/>
            <a:ext cx="853440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600" dirty="0" smtClean="0">
                <a:solidFill>
                  <a:schemeClr val="bg2"/>
                </a:solidFill>
                <a:latin typeface="Lucida Sans" pitchFamily="34" charset="0"/>
              </a:rPr>
              <a:t>During a crisis or an emergency, Public Affairs will:</a:t>
            </a:r>
            <a:endParaRPr lang="en-US" sz="1600" dirty="0" smtClean="0">
              <a:latin typeface="Lucida Sans" pitchFamily="34" charset="0"/>
            </a:endParaRPr>
          </a:p>
          <a:p>
            <a:endParaRPr lang="en-US" sz="1600" dirty="0">
              <a:latin typeface="Lucida Sans" pitchFamily="34" charset="0"/>
            </a:endParaRPr>
          </a:p>
          <a:p>
            <a:pPr>
              <a:lnSpc>
                <a:spcPct val="150000"/>
              </a:lnSpc>
              <a:buFontTx/>
              <a:buChar char="•"/>
            </a:pPr>
            <a:r>
              <a:rPr lang="en-US" sz="1600" dirty="0" smtClean="0">
                <a:latin typeface="Lucida Sans" pitchFamily="34" charset="0"/>
              </a:rPr>
              <a:t> </a:t>
            </a:r>
            <a:r>
              <a:rPr lang="en-US" sz="1400" dirty="0" smtClean="0">
                <a:latin typeface="Lucida Sans" pitchFamily="34" charset="0"/>
              </a:rPr>
              <a:t>Conduct situation and site assessment(s) in coordination with any needed authorities and emergency services.</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Create/produce/distribute communications to:</a:t>
            </a:r>
          </a:p>
          <a:p>
            <a:pPr lvl="1">
              <a:lnSpc>
                <a:spcPct val="150000"/>
              </a:lnSpc>
              <a:buFontTx/>
              <a:buChar char="•"/>
            </a:pPr>
            <a:r>
              <a:rPr lang="en-US" sz="1400" dirty="0" smtClean="0">
                <a:latin typeface="Lucida Sans" pitchFamily="34" charset="0"/>
              </a:rPr>
              <a:t> Governor’s office.</a:t>
            </a:r>
          </a:p>
          <a:p>
            <a:pPr lvl="1">
              <a:lnSpc>
                <a:spcPct val="150000"/>
              </a:lnSpc>
              <a:buFontTx/>
              <a:buChar char="•"/>
            </a:pPr>
            <a:r>
              <a:rPr lang="en-US" sz="1400" dirty="0">
                <a:latin typeface="Lucida Sans" pitchFamily="34" charset="0"/>
              </a:rPr>
              <a:t> </a:t>
            </a:r>
            <a:r>
              <a:rPr lang="en-US" sz="1400" dirty="0" smtClean="0">
                <a:latin typeface="Lucida Sans" pitchFamily="34" charset="0"/>
              </a:rPr>
              <a:t>Media.</a:t>
            </a:r>
          </a:p>
          <a:p>
            <a:pPr lvl="1">
              <a:lnSpc>
                <a:spcPct val="150000"/>
              </a:lnSpc>
              <a:buFontTx/>
              <a:buChar char="•"/>
            </a:pPr>
            <a:r>
              <a:rPr lang="en-US" sz="1400" dirty="0">
                <a:latin typeface="Lucida Sans" pitchFamily="34" charset="0"/>
              </a:rPr>
              <a:t> </a:t>
            </a:r>
            <a:r>
              <a:rPr lang="en-US" sz="1400" dirty="0" smtClean="0">
                <a:latin typeface="Lucida Sans" pitchFamily="34" charset="0"/>
              </a:rPr>
              <a:t>General public. </a:t>
            </a:r>
          </a:p>
          <a:p>
            <a:pPr lvl="1">
              <a:lnSpc>
                <a:spcPct val="150000"/>
              </a:lnSpc>
              <a:buFontTx/>
              <a:buChar char="•"/>
            </a:pPr>
            <a:r>
              <a:rPr lang="en-US" sz="1400" dirty="0" smtClean="0">
                <a:latin typeface="Lucida Sans" pitchFamily="34" charset="0"/>
              </a:rPr>
              <a:t> Staff.</a:t>
            </a:r>
            <a:endParaRPr lang="en-US" sz="1400" dirty="0">
              <a:latin typeface="Lucida Sans" pitchFamily="34" charset="0"/>
            </a:endParaRPr>
          </a:p>
          <a:p>
            <a:pPr>
              <a:lnSpc>
                <a:spcPct val="150000"/>
              </a:lnSpc>
              <a:buFontTx/>
              <a:buChar char="•"/>
            </a:pPr>
            <a:endParaRPr lang="en-US" sz="1400" dirty="0">
              <a:latin typeface="Lucida Sans" pitchFamily="34" charset="0"/>
            </a:endParaRPr>
          </a:p>
          <a:p>
            <a:pPr>
              <a:lnSpc>
                <a:spcPct val="150000"/>
              </a:lnSpc>
              <a:buFontTx/>
              <a:buChar char="•"/>
            </a:pPr>
            <a:r>
              <a:rPr lang="en-US" sz="1400" dirty="0" smtClean="0">
                <a:latin typeface="Lucida Sans" pitchFamily="34" charset="0"/>
              </a:rPr>
              <a:t> Coordinate agency communications, under the direction of the Assistant Director’s office.</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5" name="Picture 2"/>
          <p:cNvPicPr>
            <a:picLocks noChangeAspect="1" noChangeArrowheads="1"/>
          </p:cNvPicPr>
          <p:nvPr/>
        </p:nvPicPr>
        <p:blipFill>
          <a:blip r:embed="rId4" cstate="print">
            <a:duotone>
              <a:schemeClr val="bg2">
                <a:shade val="45000"/>
                <a:satMod val="135000"/>
              </a:schemeClr>
              <a:prstClr val="white"/>
            </a:duotone>
          </a:blip>
          <a:srcRect b="27430"/>
          <a:stretch>
            <a:fillRect/>
          </a:stretch>
        </p:blipFill>
        <p:spPr bwMode="auto">
          <a:xfrm>
            <a:off x="7924800" y="228600"/>
            <a:ext cx="962025" cy="655660"/>
          </a:xfrm>
          <a:prstGeom prst="rect">
            <a:avLst/>
          </a:prstGeom>
          <a:noFill/>
          <a:ln>
            <a:noFill/>
          </a:ln>
        </p:spPr>
      </p:pic>
      <p:sp>
        <p:nvSpPr>
          <p:cNvPr id="6"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Roles &amp; Responsibilities</a:t>
            </a:r>
          </a:p>
          <a:p>
            <a:pPr>
              <a:lnSpc>
                <a:spcPct val="80000"/>
              </a:lnSpc>
              <a:spcBef>
                <a:spcPct val="50000"/>
              </a:spcBef>
            </a:pPr>
            <a:r>
              <a:rPr lang="en-US" sz="2000" dirty="0" smtClean="0">
                <a:latin typeface="Lucida Sans" pitchFamily="34" charset="0"/>
              </a:rPr>
              <a:t>Communication Services</a:t>
            </a:r>
            <a:endParaRPr lang="en-US" sz="2000" dirty="0">
              <a:latin typeface="Lucida Sans" pitchFamily="34" charset="0"/>
            </a:endParaRPr>
          </a:p>
        </p:txBody>
      </p:sp>
    </p:spTree>
    <p:extLst>
      <p:ext uri="{BB962C8B-B14F-4D97-AF65-F5344CB8AC3E}">
        <p14:creationId xmlns:p14="http://schemas.microsoft.com/office/powerpoint/2010/main" val="188131090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381000" y="1897063"/>
            <a:ext cx="8382000"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dirty="0" smtClean="0">
                <a:solidFill>
                  <a:schemeClr val="bg2"/>
                </a:solidFill>
                <a:latin typeface="Lucida Sans" pitchFamily="34" charset="0"/>
              </a:rPr>
              <a:t>Web Services provide vital communication links between L&amp;I, the public, other agencies and L&amp;I staff. During a crisis or an emergency, Web Services will:</a:t>
            </a:r>
            <a:endParaRPr lang="en-US" sz="1600" dirty="0" smtClean="0">
              <a:latin typeface="Lucida Sans" pitchFamily="34" charset="0"/>
            </a:endParaRPr>
          </a:p>
          <a:p>
            <a:endParaRPr lang="en-US" sz="1600" dirty="0">
              <a:latin typeface="Lucida Sans" pitchFamily="34" charset="0"/>
            </a:endParaRPr>
          </a:p>
          <a:p>
            <a:pPr>
              <a:lnSpc>
                <a:spcPct val="150000"/>
              </a:lnSpc>
              <a:buFont typeface="Arial" pitchFamily="34" charset="0"/>
              <a:buChar char="•"/>
            </a:pPr>
            <a:r>
              <a:rPr lang="en-US" sz="1400" dirty="0" smtClean="0">
                <a:latin typeface="Lucida Sans" pitchFamily="34" charset="0"/>
              </a:rPr>
              <a:t> Publish announcements, content updates to the Web and intranet, with final edit, go/no-go authority.</a:t>
            </a:r>
            <a:endParaRPr lang="en-US" sz="1400" dirty="0">
              <a:latin typeface="Lucida Sans" pitchFamily="34" charset="0"/>
            </a:endParaRPr>
          </a:p>
          <a:p>
            <a:pPr>
              <a:lnSpc>
                <a:spcPct val="150000"/>
              </a:lnSpc>
              <a:buFont typeface="Arial" pitchFamily="34" charset="0"/>
              <a:buChar char="•"/>
            </a:pPr>
            <a:endParaRPr lang="en-US" sz="1400" dirty="0">
              <a:latin typeface="Lucida Sans" pitchFamily="34" charset="0"/>
            </a:endParaRPr>
          </a:p>
          <a:p>
            <a:pPr>
              <a:lnSpc>
                <a:spcPct val="150000"/>
              </a:lnSpc>
              <a:buFont typeface="Arial" pitchFamily="34" charset="0"/>
              <a:buChar char="•"/>
            </a:pPr>
            <a:r>
              <a:rPr lang="en-US" sz="1400" dirty="0" smtClean="0">
                <a:latin typeface="Lucida Sans" pitchFamily="34" charset="0"/>
              </a:rPr>
              <a:t> Receive and route inquiries from public and employees, in coordination with Public Affairs. </a:t>
            </a:r>
          </a:p>
          <a:p>
            <a:pPr>
              <a:lnSpc>
                <a:spcPct val="150000"/>
              </a:lnSpc>
              <a:buFont typeface="Arial" pitchFamily="34" charset="0"/>
              <a:buChar char="•"/>
            </a:pPr>
            <a:r>
              <a:rPr lang="en-US" sz="1400" dirty="0" smtClean="0">
                <a:latin typeface="Lucida Sans" pitchFamily="34" charset="0"/>
              </a:rPr>
              <a:t> Maintain all communication channels to ensure optimal open communication among all constituencies:</a:t>
            </a:r>
          </a:p>
          <a:p>
            <a:pPr lvl="1">
              <a:lnSpc>
                <a:spcPct val="150000"/>
              </a:lnSpc>
              <a:buFont typeface="Arial" pitchFamily="34" charset="0"/>
              <a:buChar char="•"/>
            </a:pPr>
            <a:r>
              <a:rPr lang="en-US" sz="1400" dirty="0">
                <a:latin typeface="Lucida Sans" pitchFamily="34" charset="0"/>
              </a:rPr>
              <a:t> </a:t>
            </a:r>
            <a:r>
              <a:rPr lang="en-US" sz="1400" dirty="0" smtClean="0">
                <a:latin typeface="Lucida Sans" pitchFamily="34" charset="0"/>
              </a:rPr>
              <a:t>Web site.</a:t>
            </a:r>
          </a:p>
          <a:p>
            <a:pPr lvl="1">
              <a:lnSpc>
                <a:spcPct val="150000"/>
              </a:lnSpc>
              <a:buFont typeface="Arial" pitchFamily="34" charset="0"/>
              <a:buChar char="•"/>
            </a:pPr>
            <a:r>
              <a:rPr lang="en-US" sz="1400" dirty="0">
                <a:latin typeface="Lucida Sans" pitchFamily="34" charset="0"/>
              </a:rPr>
              <a:t> </a:t>
            </a:r>
            <a:r>
              <a:rPr lang="en-US" sz="1400" dirty="0" smtClean="0">
                <a:latin typeface="Lucida Sans" pitchFamily="34" charset="0"/>
              </a:rPr>
              <a:t>Intranet.</a:t>
            </a:r>
          </a:p>
          <a:p>
            <a:pPr lvl="1">
              <a:lnSpc>
                <a:spcPct val="150000"/>
              </a:lnSpc>
              <a:buFont typeface="Arial" pitchFamily="34" charset="0"/>
              <a:buChar char="•"/>
            </a:pPr>
            <a:r>
              <a:rPr lang="en-US" sz="1400" dirty="0">
                <a:latin typeface="Lucida Sans" pitchFamily="34" charset="0"/>
              </a:rPr>
              <a:t> </a:t>
            </a:r>
            <a:r>
              <a:rPr lang="en-US" sz="1400" dirty="0" smtClean="0">
                <a:latin typeface="Lucida Sans" pitchFamily="34" charset="0"/>
              </a:rPr>
              <a:t>Social media: Facebook, Twitter, YouTube channel.</a:t>
            </a:r>
          </a:p>
          <a:p>
            <a:pPr lvl="1">
              <a:lnSpc>
                <a:spcPct val="150000"/>
              </a:lnSpc>
              <a:buFont typeface="Arial" pitchFamily="34" charset="0"/>
              <a:buChar char="•"/>
            </a:pPr>
            <a:r>
              <a:rPr lang="en-US" sz="1400" dirty="0">
                <a:latin typeface="Lucida Sans" pitchFamily="34" charset="0"/>
              </a:rPr>
              <a:t> </a:t>
            </a:r>
            <a:r>
              <a:rPr lang="en-US" sz="1400" dirty="0" smtClean="0">
                <a:latin typeface="Lucida Sans" pitchFamily="34" charset="0"/>
              </a:rPr>
              <a:t>LISTSERVs.</a:t>
            </a:r>
          </a:p>
          <a:p>
            <a:pPr lvl="1">
              <a:lnSpc>
                <a:spcPct val="150000"/>
              </a:lnSpc>
              <a:buFont typeface="Arial" pitchFamily="34" charset="0"/>
              <a:buChar char="•"/>
            </a:pPr>
            <a:r>
              <a:rPr lang="en-US" sz="1400" dirty="0" smtClean="0">
                <a:latin typeface="Lucida Sans" pitchFamily="34" charset="0"/>
              </a:rPr>
              <a:t> Direct broadcast email messages.</a:t>
            </a:r>
            <a:endParaRPr lang="en-US" sz="1400" dirty="0">
              <a:latin typeface="Lucida Sans" pitchFamily="34" charset="0"/>
            </a:endParaRPr>
          </a:p>
        </p:txBody>
      </p:sp>
      <p:pic>
        <p:nvPicPr>
          <p:cNvPr id="4" name="Picture 19" descr="LnI_Logo_2-color-RGB"/>
          <p:cNvPicPr>
            <a:picLocks noChangeAspect="1" noChangeArrowheads="1"/>
          </p:cNvPicPr>
          <p:nvPr/>
        </p:nvPicPr>
        <p:blipFill>
          <a:blip r:embed="rId3" cstate="print"/>
          <a:srcRect/>
          <a:stretch>
            <a:fillRect/>
          </a:stretch>
        </p:blipFill>
        <p:spPr bwMode="auto">
          <a:xfrm>
            <a:off x="6858000" y="6172200"/>
            <a:ext cx="1822450" cy="39535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duotone>
              <a:schemeClr val="bg2">
                <a:shade val="45000"/>
                <a:satMod val="135000"/>
              </a:schemeClr>
              <a:prstClr val="white"/>
            </a:duotone>
          </a:blip>
          <a:srcRect b="27430"/>
          <a:stretch>
            <a:fillRect/>
          </a:stretch>
        </p:blipFill>
        <p:spPr bwMode="auto">
          <a:xfrm>
            <a:off x="7924800" y="228600"/>
            <a:ext cx="962025" cy="655660"/>
          </a:xfrm>
          <a:prstGeom prst="rect">
            <a:avLst/>
          </a:prstGeom>
          <a:noFill/>
          <a:ln>
            <a:noFill/>
          </a:ln>
        </p:spPr>
      </p:pic>
      <p:sp>
        <p:nvSpPr>
          <p:cNvPr id="7" name="Text Box 6"/>
          <p:cNvSpPr txBox="1">
            <a:spLocks noChangeArrowheads="1"/>
          </p:cNvSpPr>
          <p:nvPr/>
        </p:nvSpPr>
        <p:spPr bwMode="auto">
          <a:xfrm>
            <a:off x="304800" y="374650"/>
            <a:ext cx="8534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chemeClr val="accent1">
                    <a:lumMod val="50000"/>
                  </a:schemeClr>
                </a:solidFill>
                <a:latin typeface="Lucida Sans" pitchFamily="34" charset="0"/>
              </a:rPr>
              <a:t>Communication Roles &amp; Responsibilities</a:t>
            </a:r>
          </a:p>
          <a:p>
            <a:pPr>
              <a:lnSpc>
                <a:spcPct val="80000"/>
              </a:lnSpc>
              <a:spcBef>
                <a:spcPct val="50000"/>
              </a:spcBef>
            </a:pPr>
            <a:r>
              <a:rPr lang="en-US" sz="2000" dirty="0" smtClean="0">
                <a:latin typeface="Lucida Sans" pitchFamily="34" charset="0"/>
              </a:rPr>
              <a:t>Communication Services</a:t>
            </a:r>
            <a:endParaRPr lang="en-US" sz="2000" dirty="0">
              <a:latin typeface="Lucida Sans" pitchFamily="34" charset="0"/>
            </a:endParaRPr>
          </a:p>
        </p:txBody>
      </p:sp>
    </p:spTree>
    <p:extLst>
      <p:ext uri="{BB962C8B-B14F-4D97-AF65-F5344CB8AC3E}">
        <p14:creationId xmlns:p14="http://schemas.microsoft.com/office/powerpoint/2010/main" val="3739907318"/>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4830</TotalTime>
  <Words>1234</Words>
  <Application>Microsoft Office PowerPoint</Application>
  <PresentationFormat>On-screen Show (4:3)</PresentationFormat>
  <Paragraphs>204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Frequency, Kenneth</dc:creator>
  <cp:lastModifiedBy>Frequency, Kenneth</cp:lastModifiedBy>
  <cp:revision>309</cp:revision>
  <cp:lastPrinted>2012-02-07T19:21:46Z</cp:lastPrinted>
  <dcterms:created xsi:type="dcterms:W3CDTF">2012-02-06T19:28:25Z</dcterms:created>
  <dcterms:modified xsi:type="dcterms:W3CDTF">2013-07-29T17:36:39Z</dcterms:modified>
</cp:coreProperties>
</file>